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5" r:id="rId4"/>
    <p:sldMasterId id="2147483702" r:id="rId5"/>
  </p:sldMasterIdLst>
  <p:notesMasterIdLst>
    <p:notesMasterId r:id="rId22"/>
  </p:notesMasterIdLst>
  <p:sldIdLst>
    <p:sldId id="292" r:id="rId6"/>
    <p:sldId id="1282" r:id="rId7"/>
    <p:sldId id="1290" r:id="rId8"/>
    <p:sldId id="1291" r:id="rId9"/>
    <p:sldId id="1292" r:id="rId10"/>
    <p:sldId id="1299" r:id="rId11"/>
    <p:sldId id="1293" r:id="rId12"/>
    <p:sldId id="1294" r:id="rId13"/>
    <p:sldId id="1296" r:id="rId14"/>
    <p:sldId id="1302" r:id="rId15"/>
    <p:sldId id="1297" r:id="rId16"/>
    <p:sldId id="1298" r:id="rId17"/>
    <p:sldId id="1300" r:id="rId18"/>
    <p:sldId id="1301" r:id="rId19"/>
    <p:sldId id="1295" r:id="rId20"/>
    <p:sldId id="125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588" userDrawn="1">
          <p15:clr>
            <a:srgbClr val="A4A3A4"/>
          </p15:clr>
        </p15:guide>
        <p15:guide id="2" pos="144" userDrawn="1">
          <p15:clr>
            <a:srgbClr val="A4A3A4"/>
          </p15:clr>
        </p15:guide>
        <p15:guide id="3" orient="horz" pos="852" userDrawn="1">
          <p15:clr>
            <a:srgbClr val="A4A3A4"/>
          </p15:clr>
        </p15:guide>
      </p15:sldGuideLst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xmlns="" r:id="rId220" roundtripDataSignature="AMtx7miWNY2LB4ETJwrL8F0N+EK9hEhq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17D"/>
    <a:srgbClr val="223366"/>
    <a:srgbClr val="E8ECF8"/>
    <a:srgbClr val="C9D2ED"/>
    <a:srgbClr val="851910"/>
    <a:srgbClr val="0000FF"/>
    <a:srgbClr val="FFCD8C"/>
    <a:srgbClr val="9F59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384B79-7360-5AB9-DD75-8A808655C326}" v="3" dt="2024-03-18T09:31:49.711"/>
    <p1510:client id="{99C44797-0E56-F5AF-678D-7848B61E9AF5}" v="8" dt="2024-03-19T08:12:55.126"/>
    <p1510:client id="{A00404A6-CA5D-529F-E841-B3080AD8BC10}" v="1" dt="2024-03-18T13:45:15.5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20" y="52"/>
      </p:cViewPr>
      <p:guideLst>
        <p:guide orient="horz" pos="588"/>
        <p:guide pos="144"/>
        <p:guide orient="horz" pos="85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222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2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20" Type="http://customschemas.google.com/relationships/presentationmetadata" Target="metadata"/><Relationship Id="rId225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22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2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0802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023E65BA-FB28-47C4-A217-44F00343302E}" type="slidenum">
              <a:rPr lang="en-US" sz="1400" b="0" strike="noStrike" spc="-1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369362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21848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812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spc="-5">
                <a:solidFill>
                  <a:srgbClr val="223366"/>
                </a:solidFill>
              </a:rPr>
              <a:t>Thank You !!</a:t>
            </a:r>
            <a:endParaRPr lang="en-US" sz="1100" b="1" spc="-5">
              <a:solidFill>
                <a:srgbClr val="2233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0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 b="1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0727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81168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11089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58256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45323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122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80271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fab984687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b="1" dirty="0"/>
          </a:p>
        </p:txBody>
      </p:sp>
      <p:sp>
        <p:nvSpPr>
          <p:cNvPr id="59" name="Google Shape;59;g5fab98468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7134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34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F82D9E-CF8F-D821-0EF0-82F39D6875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3170A1-58D7-78F7-D58A-811ADFF7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898F9-6042-211C-FE5E-E3195182B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9744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AA64-E432-8D59-6526-E68F7AC80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D2085-944B-0B62-B557-11D0053DE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B889BD-8520-EE29-14ED-24E88F0C1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AA8EC-BC22-DD8C-CC7C-5CD2AD696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ED4E8-E1B9-BC44-48DF-EA2B09D99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8F55D-018D-571C-11FF-8F79FAAA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48996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F3725-BD84-E963-3DD7-9EDA57001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1B5E6C-B120-BDBD-A118-74E930F953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0ED917-6757-883A-86C3-14AFBCE31F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8C69D-33B2-26F1-3AFC-2A4C100F9EB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20A899-749A-96A6-52E3-5513E02E1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5EE06A-6BB2-C7F9-0A30-ECA5F6491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4127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4C180-BF96-096D-0F74-E23F93095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A78D2F-2EAD-1FA2-9475-C228A7E9B4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914C92-1C92-C326-AE2B-EE64852E68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D40DF-8956-65BF-5B16-FCF84638A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E2B801-4415-647B-D7B8-398663FE2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8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C935E50-9753-5324-3CBE-2DB02823BA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6334F-1BF5-5B8C-3F90-84BF75B51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7E210-CB85-84DD-090A-44C7C1797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46FBE5-BF73-7C52-C3DF-B06D7641E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4D43C-F065-8BD6-C622-543D4321E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42617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878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71877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EBA23-5FDD-5D7E-F6FC-E4A6A7F5FD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1DBF0E-B651-D205-69BC-E38929484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5EAFE9-FEB4-90FA-7604-E71268E9BE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42C0C-D784-7894-6E7A-A3163E7BD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E244B-37C0-9DC6-22CD-EB660918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72296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357B7-1A74-AE21-4231-6A3BD6FFAA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CC2F-5827-22D5-D0CD-6AB9F416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C6FD5-C3C6-194C-CBBF-F099298904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574B56-D685-4165-F13B-086D869C7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53AD0-652A-8B63-B4F8-E64E7976E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0378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D8776-064D-C947-6F0A-07C1157DB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7AF1F-1E9E-C1AB-35F2-7FCF85FEA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03F7-4A67-44F8-1EBE-73C704B5F3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2099F4-B0B6-A02C-D33D-42B8CF9C4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3AEAC-197E-65FD-B921-6662926A1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091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DC773-098A-371D-576C-4D005AAD1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678A3-157A-338B-1D0E-5DEA10A095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F0D3D6-28A0-B7DB-AA55-7E1AB265D8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D759DB-2EFB-5AB8-F2C0-4594FD8EF7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0AB47A-E9F3-E30E-4D25-BDB935FA9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F4B1E9-6E84-BC5A-9F68-AC8BD08A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768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11BC7-998D-6DF5-4AE4-39C9EA003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86AF4A-23F2-79CA-C667-8C4F35BF5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17276D-1914-7EB5-3698-A01774DF1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ACDF0B-5FBC-8A48-3967-A5A9B60BBE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D8437-251D-CB33-46CE-F1B208C3D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DB15A-3C4B-088C-31D9-9D7FADA4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FCD596-67EF-7A66-AED7-23CF46204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D5DBB6-49F0-7026-4382-9F1CC71B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4819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6A4-83CF-94A2-2F9D-EB0EA91EFF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6E68E2-F84C-3629-3FE2-83DD00EACA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57799B1-BD81-4C27-AC39-14752E0AA9C5}" type="datetimeFigureOut">
              <a:rPr lang="en-IN" smtClean="0"/>
              <a:t>09-03-2025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CCCF5-8802-F0B8-E635-C4316F70E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F6E91-77AB-EEFA-9CDE-D8D369E6A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46D0F184-99CC-4BD8-B5C7-8D3F468855F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2999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97B0C45-392E-206A-6503-A52CA087AB64}"/>
              </a:ext>
            </a:extLst>
          </p:cNvPr>
          <p:cNvSpPr/>
          <p:nvPr userDrawn="1"/>
        </p:nvSpPr>
        <p:spPr>
          <a:xfrm>
            <a:off x="0" y="122877"/>
            <a:ext cx="9144000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9D9AD1-C7C2-FFF1-54BA-8514D18B8369}"/>
              </a:ext>
            </a:extLst>
          </p:cNvPr>
          <p:cNvSpPr/>
          <p:nvPr userDrawn="1"/>
        </p:nvSpPr>
        <p:spPr>
          <a:xfrm>
            <a:off x="0" y="4935061"/>
            <a:ext cx="9144000" cy="208439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9FAC2-2004-4EAC-FA79-8395FA9E5834}"/>
              </a:ext>
            </a:extLst>
          </p:cNvPr>
          <p:cNvSpPr/>
          <p:nvPr userDrawn="1"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CE849A3B-BCF0-B774-F89E-81965C71F93E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64A484-2963-FBA3-E733-1A64254407DC}"/>
              </a:ext>
            </a:extLst>
          </p:cNvPr>
          <p:cNvSpPr txBox="1"/>
          <p:nvPr userDrawn="1"/>
        </p:nvSpPr>
        <p:spPr>
          <a:xfrm>
            <a:off x="138743" y="189386"/>
            <a:ext cx="3453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</a:rPr>
              <a:t>Creating A Future-ready Workforce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7" r:id="rId1"/>
    <p:sldLayoutId id="2147483701" r:id="rId2"/>
    <p:sldLayoutId id="214748371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8726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uctism-frontend.onrender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670BE75-ABC6-B8F8-14C2-4329F082BA10}"/>
              </a:ext>
            </a:extLst>
          </p:cNvPr>
          <p:cNvSpPr/>
          <p:nvPr/>
        </p:nvSpPr>
        <p:spPr>
          <a:xfrm>
            <a:off x="5044697" y="5066794"/>
            <a:ext cx="4122549" cy="161945"/>
          </a:xfrm>
          <a:prstGeom prst="rect">
            <a:avLst/>
          </a:prstGeom>
          <a:solidFill>
            <a:srgbClr val="8519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4A44FD-99EF-2386-CD7F-94CC9736D290}"/>
              </a:ext>
            </a:extLst>
          </p:cNvPr>
          <p:cNvSpPr/>
          <p:nvPr/>
        </p:nvSpPr>
        <p:spPr>
          <a:xfrm>
            <a:off x="6137328" y="122877"/>
            <a:ext cx="3006671" cy="467289"/>
          </a:xfrm>
          <a:prstGeom prst="rect">
            <a:avLst/>
          </a:prstGeom>
          <a:solidFill>
            <a:srgbClr val="223366"/>
          </a:solidFill>
          <a:ln>
            <a:solidFill>
              <a:srgbClr val="223366"/>
            </a:solidFill>
          </a:ln>
          <a:effectLst>
            <a:outerShdw blurRad="50800" dist="38100" dir="54000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person in a suit talking on a cell phone&#10;&#10;Description automatically generated">
            <a:extLst>
              <a:ext uri="{FF2B5EF4-FFF2-40B4-BE49-F238E27FC236}">
                <a16:creationId xmlns:a16="http://schemas.microsoft.com/office/drawing/2014/main" id="{5CFB3317-FBB6-E882-D2A0-9D6E7CF98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8" y="0"/>
            <a:ext cx="9144000" cy="5143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1520DAD-F8CC-E505-163A-1A40C1FCC226}"/>
              </a:ext>
            </a:extLst>
          </p:cNvPr>
          <p:cNvSpPr txBox="1"/>
          <p:nvPr/>
        </p:nvSpPr>
        <p:spPr>
          <a:xfrm>
            <a:off x="219934" y="983057"/>
            <a:ext cx="3965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161D23"/>
                </a:solidFill>
              </a:rPr>
              <a:t>NEXT GEN EMPLOYABILITY PROGRAM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4CF228-26B3-09C5-44DF-CA8F345519C2}"/>
              </a:ext>
            </a:extLst>
          </p:cNvPr>
          <p:cNvSpPr/>
          <p:nvPr/>
        </p:nvSpPr>
        <p:spPr>
          <a:xfrm>
            <a:off x="338619" y="2452456"/>
            <a:ext cx="23461" cy="1124328"/>
          </a:xfrm>
          <a:prstGeom prst="rect">
            <a:avLst/>
          </a:prstGeom>
          <a:solidFill>
            <a:srgbClr val="851910"/>
          </a:solidFill>
          <a:ln>
            <a:solidFill>
              <a:srgbClr val="85191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54292D-CF71-BD6B-6494-F0C14CB8262D}"/>
              </a:ext>
            </a:extLst>
          </p:cNvPr>
          <p:cNvSpPr txBox="1"/>
          <p:nvPr/>
        </p:nvSpPr>
        <p:spPr>
          <a:xfrm>
            <a:off x="389183" y="2453126"/>
            <a:ext cx="27279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161D23"/>
                </a:solidFill>
              </a:rPr>
              <a:t>CREATING A FUTURE-READY WORKFORCE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916418-C932-83FF-F890-E41BEED5285B}"/>
              </a:ext>
            </a:extLst>
          </p:cNvPr>
          <p:cNvSpPr/>
          <p:nvPr/>
        </p:nvSpPr>
        <p:spPr>
          <a:xfrm>
            <a:off x="7283428" y="62784"/>
            <a:ext cx="1109472" cy="584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oogle Shape;110;p4" descr="A close up of a sign&#10;&#10;Description automatically generated">
            <a:extLst>
              <a:ext uri="{FF2B5EF4-FFF2-40B4-BE49-F238E27FC236}">
                <a16:creationId xmlns:a16="http://schemas.microsoft.com/office/drawing/2014/main" id="{69DAD0D2-2C07-BEEA-4C8D-0FC32AA5BDF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1959" y="234964"/>
            <a:ext cx="852410" cy="28495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909C0C7-360A-0B80-38D4-82EEF27C8CA1}"/>
              </a:ext>
            </a:extLst>
          </p:cNvPr>
          <p:cNvSpPr txBox="1"/>
          <p:nvPr/>
        </p:nvSpPr>
        <p:spPr>
          <a:xfrm>
            <a:off x="218705" y="3931116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Name 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6863D8-C016-5DAB-A496-2E7822EE5CC8}"/>
              </a:ext>
            </a:extLst>
          </p:cNvPr>
          <p:cNvSpPr txBox="1"/>
          <p:nvPr/>
        </p:nvSpPr>
        <p:spPr>
          <a:xfrm>
            <a:off x="5466719" y="4420857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College Name 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7A7F1-88E8-0735-5FF0-08C11362F157}"/>
              </a:ext>
            </a:extLst>
          </p:cNvPr>
          <p:cNvSpPr txBox="1"/>
          <p:nvPr/>
        </p:nvSpPr>
        <p:spPr>
          <a:xfrm>
            <a:off x="207099" y="4131286"/>
            <a:ext cx="217964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MANOHAR REDDY  PARNE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B3A60C8-4356-D37F-0DDF-A39B87F184C1}"/>
              </a:ext>
            </a:extLst>
          </p:cNvPr>
          <p:cNvSpPr txBox="1"/>
          <p:nvPr/>
        </p:nvSpPr>
        <p:spPr>
          <a:xfrm>
            <a:off x="218705" y="4465385"/>
            <a:ext cx="1338878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b="1" dirty="0">
                <a:solidFill>
                  <a:srgbClr val="161D23"/>
                </a:solidFill>
              </a:rPr>
              <a:t>Student ID :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52A72D2-9BA5-CD7D-B4C1-CFD904CD627D}"/>
              </a:ext>
            </a:extLst>
          </p:cNvPr>
          <p:cNvSpPr txBox="1"/>
          <p:nvPr/>
        </p:nvSpPr>
        <p:spPr>
          <a:xfrm>
            <a:off x="207099" y="4665555"/>
            <a:ext cx="239427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STU669f880723bee1721731079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4E78094-5E7B-659F-FF09-871190F3DD5A}"/>
              </a:ext>
            </a:extLst>
          </p:cNvPr>
          <p:cNvSpPr txBox="1"/>
          <p:nvPr/>
        </p:nvSpPr>
        <p:spPr>
          <a:xfrm>
            <a:off x="5468585" y="4625223"/>
            <a:ext cx="300667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200" dirty="0">
                <a:solidFill>
                  <a:srgbClr val="161D23"/>
                </a:solidFill>
              </a:rPr>
              <a:t>Malla Reddy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121A2B89-8DD9-FDC7-EAE3-9D502E41FE66}"/>
              </a:ext>
            </a:extLst>
          </p:cNvPr>
          <p:cNvSpPr txBox="1"/>
          <p:nvPr/>
        </p:nvSpPr>
        <p:spPr>
          <a:xfrm>
            <a:off x="360329" y="3520309"/>
            <a:ext cx="225887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3: Google Signup</a:t>
            </a:r>
            <a:endParaRPr lang="en-US" dirty="0"/>
          </a:p>
          <a:p>
            <a:pPr algn="just"/>
            <a:r>
              <a:rPr lang="en-US" dirty="0"/>
              <a:t>This screenshot clicks on "Signup with Google" and selecting an account.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1D619-A27B-909A-5F48-3082FCDB24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344" t="4166" r="26407" b="5833"/>
          <a:stretch/>
        </p:blipFill>
        <p:spPr>
          <a:xfrm>
            <a:off x="69742" y="674177"/>
            <a:ext cx="2580468" cy="2824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7D1D31-9B76-865A-CD4C-65D3F9DDA587}"/>
              </a:ext>
            </a:extLst>
          </p:cNvPr>
          <p:cNvSpPr txBox="1"/>
          <p:nvPr/>
        </p:nvSpPr>
        <p:spPr>
          <a:xfrm>
            <a:off x="2915619" y="3488818"/>
            <a:ext cx="270251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4: Password Setup Modal</a:t>
            </a:r>
            <a:endParaRPr lang="en-US" dirty="0"/>
          </a:p>
          <a:p>
            <a:pPr algn="just"/>
            <a:r>
              <a:rPr lang="en-US" dirty="0"/>
              <a:t>This screenshot shows the modal for setting a password after selecting the account.</a:t>
            </a:r>
          </a:p>
          <a:p>
            <a:pPr algn="just"/>
            <a:r>
              <a:rPr lang="en-US" dirty="0"/>
              <a:t>Skip/set password for manual login.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8180DA-4EB8-CE0E-33E4-9CDAE492E6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029" r="23175"/>
          <a:stretch/>
        </p:blipFill>
        <p:spPr>
          <a:xfrm>
            <a:off x="2727703" y="643180"/>
            <a:ext cx="2712463" cy="28361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04E59D9-9BE2-ADBD-4510-38041E1CDE97}"/>
              </a:ext>
            </a:extLst>
          </p:cNvPr>
          <p:cNvSpPr txBox="1"/>
          <p:nvPr/>
        </p:nvSpPr>
        <p:spPr>
          <a:xfrm>
            <a:off x="5806061" y="3536238"/>
            <a:ext cx="298923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5: User Dashboard - Profile Section</a:t>
            </a:r>
            <a:endParaRPr lang="en-US" dirty="0"/>
          </a:p>
          <a:p>
            <a:pPr algn="just"/>
            <a:r>
              <a:rPr lang="en-US" dirty="0"/>
              <a:t>This screenshot shows the user dashboard's profile section after the password is saved.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5D38AE-F9C5-8DEE-918A-212012504E5F}"/>
              </a:ext>
            </a:extLst>
          </p:cNvPr>
          <p:cNvSpPr txBox="1"/>
          <p:nvPr/>
        </p:nvSpPr>
        <p:spPr>
          <a:xfrm>
            <a:off x="643179" y="1921789"/>
            <a:ext cx="1518834" cy="209227"/>
          </a:xfrm>
          <a:prstGeom prst="rect">
            <a:avLst/>
          </a:prstGeom>
          <a:solidFill>
            <a:schemeClr val="bg2">
              <a:alpha val="98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4EE7E-C3CA-F95C-E477-1E694D042548}"/>
              </a:ext>
            </a:extLst>
          </p:cNvPr>
          <p:cNvSpPr txBox="1"/>
          <p:nvPr/>
        </p:nvSpPr>
        <p:spPr>
          <a:xfrm>
            <a:off x="656094" y="2205925"/>
            <a:ext cx="1518834" cy="209227"/>
          </a:xfrm>
          <a:prstGeom prst="rect">
            <a:avLst/>
          </a:prstGeom>
          <a:solidFill>
            <a:schemeClr val="bg2">
              <a:alpha val="98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45D73-A29C-BCE3-0499-80D0D56BD210}"/>
              </a:ext>
            </a:extLst>
          </p:cNvPr>
          <p:cNvSpPr txBox="1"/>
          <p:nvPr/>
        </p:nvSpPr>
        <p:spPr>
          <a:xfrm>
            <a:off x="671592" y="2787111"/>
            <a:ext cx="1518834" cy="209227"/>
          </a:xfrm>
          <a:prstGeom prst="rect">
            <a:avLst/>
          </a:prstGeom>
          <a:solidFill>
            <a:schemeClr val="bg2">
              <a:alpha val="98000"/>
            </a:schemeClr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4B217C-8189-8A56-0AE5-EFE69C7B6B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114"/>
          <a:stretch/>
        </p:blipFill>
        <p:spPr>
          <a:xfrm>
            <a:off x="5476071" y="1162374"/>
            <a:ext cx="3607815" cy="213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89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8DFCAA-8D98-0AFB-A760-3AD42E7991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3537F5A-0512-3150-C3C5-BDB941013F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4108"/>
          <a:stretch/>
        </p:blipFill>
        <p:spPr>
          <a:xfrm>
            <a:off x="108489" y="1046137"/>
            <a:ext cx="3618854" cy="23699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9DD11C-1204-A60A-86BE-29C9BCB18E28}"/>
              </a:ext>
            </a:extLst>
          </p:cNvPr>
          <p:cNvSpPr txBox="1"/>
          <p:nvPr/>
        </p:nvSpPr>
        <p:spPr>
          <a:xfrm>
            <a:off x="699361" y="3551735"/>
            <a:ext cx="22608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6: My Auction Tab</a:t>
            </a:r>
            <a:endParaRPr lang="en-US" dirty="0"/>
          </a:p>
          <a:p>
            <a:pPr algn="just"/>
            <a:r>
              <a:rPr lang="en-US" dirty="0"/>
              <a:t>This screenshot displays the My Auction tab, where users can create an auction.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45A33E-1FEE-BCB4-C190-C92FB8D67BC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644" r="34830" b="5386"/>
          <a:stretch/>
        </p:blipFill>
        <p:spPr>
          <a:xfrm>
            <a:off x="4114802" y="666429"/>
            <a:ext cx="1826924" cy="308416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A91BF-1B55-B947-8AD4-0F7A958165B7}"/>
              </a:ext>
            </a:extLst>
          </p:cNvPr>
          <p:cNvSpPr txBox="1"/>
          <p:nvPr/>
        </p:nvSpPr>
        <p:spPr>
          <a:xfrm>
            <a:off x="3737028" y="3861703"/>
            <a:ext cx="248554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7: Create Auction Page</a:t>
            </a:r>
            <a:endParaRPr lang="en-US" dirty="0"/>
          </a:p>
          <a:p>
            <a:pPr algn="just"/>
            <a:r>
              <a:rPr lang="en-US" dirty="0"/>
              <a:t>This screenshot shows the Create Auction page with the auction creation form.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C28F569-27C1-47EA-C9BD-EB17580C464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3177" r="34656" b="1198"/>
          <a:stretch/>
        </p:blipFill>
        <p:spPr>
          <a:xfrm>
            <a:off x="6486042" y="720672"/>
            <a:ext cx="1789562" cy="309191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92B2FF-8614-61F9-FFA7-45E78700C2CC}"/>
              </a:ext>
            </a:extLst>
          </p:cNvPr>
          <p:cNvSpPr txBox="1"/>
          <p:nvPr/>
        </p:nvSpPr>
        <p:spPr>
          <a:xfrm>
            <a:off x="6351005" y="3806590"/>
            <a:ext cx="2483029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8: Auction Creation Confirmation</a:t>
            </a:r>
            <a:endParaRPr lang="en-US" dirty="0"/>
          </a:p>
          <a:p>
            <a:pPr algn="just"/>
            <a:r>
              <a:rPr lang="en-US" dirty="0"/>
              <a:t>This screenshot shows the confirmation after clicking the Create Auction button.</a:t>
            </a:r>
          </a:p>
        </p:txBody>
      </p:sp>
    </p:spTree>
    <p:extLst>
      <p:ext uri="{BB962C8B-B14F-4D97-AF65-F5344CB8AC3E}">
        <p14:creationId xmlns:p14="http://schemas.microsoft.com/office/powerpoint/2010/main" val="677830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7137A85-2D0F-F8DE-7B77-A2C6C333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441" r="20180"/>
          <a:stretch/>
        </p:blipFill>
        <p:spPr>
          <a:xfrm>
            <a:off x="0" y="976388"/>
            <a:ext cx="2626963" cy="253118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51F3000-C33E-D8A1-0C93-AC13590174B1}"/>
              </a:ext>
            </a:extLst>
          </p:cNvPr>
          <p:cNvSpPr txBox="1"/>
          <p:nvPr/>
        </p:nvSpPr>
        <p:spPr>
          <a:xfrm>
            <a:off x="0" y="3559486"/>
            <a:ext cx="26424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9: Created Auction Detail View</a:t>
            </a:r>
            <a:endParaRPr lang="en-US" dirty="0"/>
          </a:p>
          <a:p>
            <a:pPr algn="just"/>
            <a:r>
              <a:rPr lang="en-US" dirty="0"/>
              <a:t>This screenshot displays the detailed view of the created auction. User can edit/delete the auction.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32F47-07B7-0F64-5F44-A93099B26005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3B3E9A-7958-11AE-A208-D2CE9951C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69" y="1108130"/>
            <a:ext cx="3871131" cy="217751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1C7CE8-2AD3-C84D-DBC5-16DA19AF6BCE}"/>
              </a:ext>
            </a:extLst>
          </p:cNvPr>
          <p:cNvSpPr txBox="1"/>
          <p:nvPr/>
        </p:nvSpPr>
        <p:spPr>
          <a:xfrm>
            <a:off x="5850611" y="3420001"/>
            <a:ext cx="303766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11: My Auctions Tab</a:t>
            </a:r>
            <a:endParaRPr lang="en-US" dirty="0"/>
          </a:p>
          <a:p>
            <a:pPr algn="just"/>
            <a:r>
              <a:rPr lang="en-US" dirty="0"/>
              <a:t>This screenshot shows all auctions created by the user in the My Auctions tab.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F61DE3-4E79-CC72-C1B9-75EA5AE95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1996" t="321" r="18689" b="1604"/>
          <a:stretch/>
        </p:blipFill>
        <p:spPr>
          <a:xfrm>
            <a:off x="2626966" y="1038386"/>
            <a:ext cx="2641121" cy="24564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1C7CE8-2AD3-C84D-DBC5-16DA19AF6BCE}"/>
              </a:ext>
            </a:extLst>
          </p:cNvPr>
          <p:cNvSpPr txBox="1"/>
          <p:nvPr/>
        </p:nvSpPr>
        <p:spPr>
          <a:xfrm>
            <a:off x="2957594" y="3479411"/>
            <a:ext cx="24203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10:Delete Auction</a:t>
            </a:r>
            <a:endParaRPr lang="en-US" dirty="0"/>
          </a:p>
          <a:p>
            <a:pPr algn="just"/>
            <a:r>
              <a:rPr lang="en-US" dirty="0"/>
              <a:t>This screenshot shows that user can delete on  Modal.</a:t>
            </a:r>
          </a:p>
        </p:txBody>
      </p:sp>
    </p:spTree>
    <p:extLst>
      <p:ext uri="{BB962C8B-B14F-4D97-AF65-F5344CB8AC3E}">
        <p14:creationId xmlns:p14="http://schemas.microsoft.com/office/powerpoint/2010/main" val="4168856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D956AED-CF55-7549-371F-145B6CBF89A6}"/>
              </a:ext>
            </a:extLst>
          </p:cNvPr>
          <p:cNvSpPr txBox="1"/>
          <p:nvPr/>
        </p:nvSpPr>
        <p:spPr>
          <a:xfrm>
            <a:off x="304154" y="3412251"/>
            <a:ext cx="30202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12: Auctions Tab</a:t>
            </a:r>
            <a:endParaRPr lang="en-US" dirty="0"/>
          </a:p>
          <a:p>
            <a:pPr algn="just"/>
            <a:r>
              <a:rPr lang="en-US" dirty="0"/>
              <a:t>This screenshot shows the auctions tab, displaying auctions created by other users.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6804569-D1B6-527C-0462-DF598EAA685C}"/>
              </a:ext>
            </a:extLst>
          </p:cNvPr>
          <p:cNvSpPr txBox="1"/>
          <p:nvPr/>
        </p:nvSpPr>
        <p:spPr>
          <a:xfrm>
            <a:off x="3644039" y="3412255"/>
            <a:ext cx="28807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 dirty="0"/>
              <a:t>Fig 13: Auction Item Detail View</a:t>
            </a:r>
            <a:endParaRPr lang="en-US" dirty="0"/>
          </a:p>
          <a:p>
            <a:r>
              <a:rPr lang="en-US" dirty="0"/>
              <a:t>This screenshot shows the detailed view of an item after clicking on it.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DAE19DD-1D81-B815-BB81-44F86054E5D1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0163B4-677E-6450-02F0-17A4FD88182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312"/>
          <a:stretch/>
        </p:blipFill>
        <p:spPr>
          <a:xfrm>
            <a:off x="0" y="1015139"/>
            <a:ext cx="3789336" cy="23247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FB1BD-C055-7C33-CAED-F0C76B41C4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36" r="16338"/>
          <a:stretch/>
        </p:blipFill>
        <p:spPr>
          <a:xfrm>
            <a:off x="3835831" y="968645"/>
            <a:ext cx="2967925" cy="242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33BAA0-635D-944A-3AFE-54682F028C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1012" t="16906" r="31809"/>
          <a:stretch/>
        </p:blipFill>
        <p:spPr>
          <a:xfrm>
            <a:off x="6875598" y="759417"/>
            <a:ext cx="2214159" cy="27834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BDEC1A-7CC5-67E6-32C4-EFD5C83BB795}"/>
              </a:ext>
            </a:extLst>
          </p:cNvPr>
          <p:cNvSpPr txBox="1"/>
          <p:nvPr/>
        </p:nvSpPr>
        <p:spPr>
          <a:xfrm>
            <a:off x="6532536" y="3533779"/>
            <a:ext cx="267345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14: Auction Registration Page</a:t>
            </a:r>
            <a:endParaRPr lang="en-US" dirty="0"/>
          </a:p>
          <a:p>
            <a:pPr algn="just"/>
            <a:r>
              <a:rPr lang="en-US" dirty="0"/>
              <a:t>This screenshot shows the detailed view where clicking the register button directs the user to the auction registration page.</a:t>
            </a:r>
          </a:p>
        </p:txBody>
      </p:sp>
    </p:spTree>
    <p:extLst>
      <p:ext uri="{BB962C8B-B14F-4D97-AF65-F5344CB8AC3E}">
        <p14:creationId xmlns:p14="http://schemas.microsoft.com/office/powerpoint/2010/main" val="2636094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DF9FFB-DFB4-2A1B-A66C-A747CA87A67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88157-5175-1695-B9C8-E9107B7C6325}"/>
              </a:ext>
            </a:extLst>
          </p:cNvPr>
          <p:cNvSpPr txBox="1"/>
          <p:nvPr/>
        </p:nvSpPr>
        <p:spPr>
          <a:xfrm>
            <a:off x="273157" y="3837529"/>
            <a:ext cx="373315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15: Auction Registration Submission</a:t>
            </a:r>
            <a:endParaRPr lang="en-US" dirty="0"/>
          </a:p>
          <a:p>
            <a:pPr algn="just"/>
            <a:r>
              <a:rPr lang="en-US" dirty="0"/>
              <a:t>This screenshot shows the registration process after filling in the details and clicking the register button.(select the checkbox).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E99C0E-24ED-8A11-A4D6-CC56F6AE646C}"/>
              </a:ext>
            </a:extLst>
          </p:cNvPr>
          <p:cNvSpPr txBox="1"/>
          <p:nvPr/>
        </p:nvSpPr>
        <p:spPr>
          <a:xfrm>
            <a:off x="4788976" y="3761732"/>
            <a:ext cx="39675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b="1" dirty="0"/>
              <a:t>Fig 16: Successful Auction Registration</a:t>
            </a:r>
            <a:endParaRPr lang="en-US" dirty="0"/>
          </a:p>
          <a:p>
            <a:pPr algn="just"/>
            <a:r>
              <a:rPr lang="en-US" dirty="0"/>
              <a:t>This screenshot shows that after filling in the details and clicking the register button, the user is redirected back to the auction’s detailed view, now marked as registered.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C49F06-5E94-45DB-24DE-A2F75905C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234" y="1115878"/>
            <a:ext cx="4504841" cy="2533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3D8E8E-FE7B-75F4-F608-DB72A987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249" r="17061"/>
          <a:stretch/>
        </p:blipFill>
        <p:spPr>
          <a:xfrm>
            <a:off x="4874216" y="728420"/>
            <a:ext cx="3709515" cy="303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56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C0F50E-3048-BEA6-6962-A48C023C0388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Conclusion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2" name="Picture 1" descr="A pen and papers with check marks&#10;&#10;Description automatically generated">
            <a:extLst>
              <a:ext uri="{FF2B5EF4-FFF2-40B4-BE49-F238E27FC236}">
                <a16:creationId xmlns:a16="http://schemas.microsoft.com/office/drawing/2014/main" id="{911873D4-6E45-41A1-3B3A-557C66561E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" r="7" b="14"/>
          <a:stretch/>
        </p:blipFill>
        <p:spPr>
          <a:xfrm>
            <a:off x="4798082" y="1398625"/>
            <a:ext cx="4104015" cy="289333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746FF643-1EE4-3DF9-E670-2F93528C0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93" y="566798"/>
            <a:ext cx="4719234" cy="457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Auctism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a comprehensive auction platform built on the MERN stack, integrating real-time bidding with WebSocket and secure access via JWT and Google Auth.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Its interactive UI ensures smooth navigation from registration to live auction participation, simplifying the auction process.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project addresses key challenges in traditional auctions while providing a scalable foundation for future enhancements.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Explore the live demo at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4"/>
              </a:rPr>
              <a:t>https://auctism-frontend.onrender.com/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321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-up of a thank you card&#10;&#10;Description automatically generated">
            <a:extLst>
              <a:ext uri="{FF2B5EF4-FFF2-40B4-BE49-F238E27FC236}">
                <a16:creationId xmlns:a16="http://schemas.microsoft.com/office/drawing/2014/main" id="{A93903B1-E7A1-B168-DEC2-0635A4163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10" t="21904" r="9339"/>
          <a:stretch/>
        </p:blipFill>
        <p:spPr>
          <a:xfrm>
            <a:off x="575375" y="402956"/>
            <a:ext cx="7993251" cy="433758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E0173B-95AD-2DE9-9875-1230DDB2626C}"/>
              </a:ext>
            </a:extLst>
          </p:cNvPr>
          <p:cNvGrpSpPr/>
          <p:nvPr/>
        </p:nvGrpSpPr>
        <p:grpSpPr>
          <a:xfrm>
            <a:off x="3471621" y="3184902"/>
            <a:ext cx="2200759" cy="813661"/>
            <a:chOff x="3246895" y="3184902"/>
            <a:chExt cx="2200759" cy="813661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7DB8DC4F-8F3C-8864-0B3A-2CEA4109D402}"/>
                </a:ext>
              </a:extLst>
            </p:cNvPr>
            <p:cNvSpPr/>
            <p:nvPr/>
          </p:nvSpPr>
          <p:spPr>
            <a:xfrm>
              <a:off x="3246895" y="3184902"/>
              <a:ext cx="2200759" cy="813661"/>
            </a:xfrm>
            <a:prstGeom prst="roundRect">
              <a:avLst>
                <a:gd name="adj" fmla="val 12730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D1CBC941-B5EE-0296-38A5-2CB11104E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1416" y="3332885"/>
              <a:ext cx="1591717" cy="5176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4436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0D2C29E-66A5-D13B-1825-539B2100EB68}"/>
              </a:ext>
            </a:extLst>
          </p:cNvPr>
          <p:cNvGrpSpPr/>
          <p:nvPr/>
        </p:nvGrpSpPr>
        <p:grpSpPr>
          <a:xfrm>
            <a:off x="743919" y="1340601"/>
            <a:ext cx="7656162" cy="3161654"/>
            <a:chOff x="922150" y="1325103"/>
            <a:chExt cx="7656162" cy="3161654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DDCC566-B000-7B3E-F778-C19DE993DFF5}"/>
                </a:ext>
              </a:extLst>
            </p:cNvPr>
            <p:cNvSpPr/>
            <p:nvPr/>
          </p:nvSpPr>
          <p:spPr>
            <a:xfrm>
              <a:off x="1376643" y="1571218"/>
              <a:ext cx="7201669" cy="2623250"/>
            </a:xfrm>
            <a:prstGeom prst="rect">
              <a:avLst/>
            </a:prstGeom>
            <a:solidFill>
              <a:srgbClr val="E8ECF8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640C382-94E9-1DDA-BE8A-521BEB626F59}"/>
                </a:ext>
              </a:extLst>
            </p:cNvPr>
            <p:cNvSpPr/>
            <p:nvPr/>
          </p:nvSpPr>
          <p:spPr>
            <a:xfrm>
              <a:off x="922150" y="1325103"/>
              <a:ext cx="697424" cy="3161654"/>
            </a:xfrm>
            <a:prstGeom prst="rect">
              <a:avLst/>
            </a:prstGeom>
            <a:solidFill>
              <a:srgbClr val="223366"/>
            </a:solidFill>
            <a:ln>
              <a:solidFill>
                <a:srgbClr val="22336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8B2F1D2-B3CD-47D4-C97B-3CE2F64AFC82}"/>
                </a:ext>
              </a:extLst>
            </p:cNvPr>
            <p:cNvSpPr txBox="1"/>
            <p:nvPr/>
          </p:nvSpPr>
          <p:spPr>
            <a:xfrm>
              <a:off x="2859380" y="1823109"/>
              <a:ext cx="4409149" cy="30777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sz="2000" b="1" dirty="0">
                  <a:solidFill>
                    <a:srgbClr val="223366"/>
                  </a:solidFill>
                  <a:latin typeface="Arial"/>
                  <a:cs typeface="Arial"/>
                </a:rPr>
                <a:t>CAPSTONE PROJECT SHOWCASE</a:t>
              </a: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id="{9AF297CE-9F11-2600-2058-A27EC2B5D9D4}"/>
                </a:ext>
              </a:extLst>
            </p:cNvPr>
            <p:cNvSpPr txBox="1"/>
            <p:nvPr/>
          </p:nvSpPr>
          <p:spPr>
            <a:xfrm>
              <a:off x="1899598" y="3431892"/>
              <a:ext cx="6328712" cy="5123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Abstract | Problem Statement | Project Overview |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 Proposed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Solution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|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Poppins"/>
                </a:rPr>
                <a:t>Technology Used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</a:rPr>
                <a:t> | Modelling &amp; Results </a:t>
              </a:r>
              <a:r>
                <a:rPr lang="en-US" sz="1600" dirty="0">
                  <a:solidFill>
                    <a:schemeClr val="accent2">
                      <a:lumMod val="75000"/>
                    </a:schemeClr>
                  </a:solidFill>
                  <a:latin typeface="+mj-lt"/>
                  <a:ea typeface="+mn-lt"/>
                  <a:cs typeface="+mn-lt"/>
                </a:rPr>
                <a:t>| Conclusion | Q&amp;A</a:t>
              </a:r>
              <a:endParaRPr lang="en-US" sz="1600" dirty="0">
                <a:solidFill>
                  <a:schemeClr val="accent2">
                    <a:lumMod val="75000"/>
                  </a:schemeClr>
                </a:solidFill>
                <a:latin typeface="+mj-lt"/>
                <a:cs typeface="Poppins"/>
              </a:endParaRPr>
            </a:p>
          </p:txBody>
        </p:sp>
        <p:sp>
          <p:nvSpPr>
            <p:cNvPr id="8" name="TextBox 10">
              <a:extLst>
                <a:ext uri="{FF2B5EF4-FFF2-40B4-BE49-F238E27FC236}">
                  <a16:creationId xmlns:a16="http://schemas.microsoft.com/office/drawing/2014/main" id="{D4240D32-9BCC-D793-EF34-3F436C714765}"/>
                </a:ext>
              </a:extLst>
            </p:cNvPr>
            <p:cNvSpPr txBox="1"/>
            <p:nvPr/>
          </p:nvSpPr>
          <p:spPr>
            <a:xfrm>
              <a:off x="2402240" y="2534555"/>
              <a:ext cx="5323429" cy="49552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dirty="0">
                  <a:latin typeface="+mj-lt"/>
                </a:rPr>
                <a:t>Project Title</a:t>
              </a:r>
            </a:p>
            <a:p>
              <a:pPr algn="ctr">
                <a:lnSpc>
                  <a:spcPts val="1996"/>
                </a:lnSpc>
                <a:spcBef>
                  <a:spcPct val="0"/>
                </a:spcBef>
              </a:pPr>
              <a:r>
                <a:rPr lang="en-US" sz="1600" b="1" dirty="0">
                  <a:latin typeface="+mj-lt"/>
                </a:rPr>
                <a:t>AUCTISM </a:t>
              </a:r>
              <a:endParaRPr lang="en-US" sz="1600" b="1" dirty="0">
                <a:latin typeface="+mj-lt"/>
                <a:cs typeface="Poppi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110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E3A995-569D-073F-9467-C96E076827FA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Abstract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726C2F8-3E16-2C0C-B71C-BDFE7C703F1C}"/>
              </a:ext>
            </a:extLst>
          </p:cNvPr>
          <p:cNvGrpSpPr/>
          <p:nvPr/>
        </p:nvGrpSpPr>
        <p:grpSpPr>
          <a:xfrm>
            <a:off x="735884" y="1338243"/>
            <a:ext cx="7719937" cy="3323608"/>
            <a:chOff x="712031" y="1234880"/>
            <a:chExt cx="7719937" cy="332360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65A22E0-5D6D-1B1A-F09A-169A2C2E55D1}"/>
                </a:ext>
              </a:extLst>
            </p:cNvPr>
            <p:cNvGrpSpPr/>
            <p:nvPr/>
          </p:nvGrpSpPr>
          <p:grpSpPr>
            <a:xfrm>
              <a:off x="712031" y="1234880"/>
              <a:ext cx="7719937" cy="643467"/>
              <a:chOff x="712031" y="1234880"/>
              <a:chExt cx="7719937" cy="643467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992A4C9-DAB8-80D3-B09E-07655DAEBB65}"/>
                  </a:ext>
                </a:extLst>
              </p:cNvPr>
              <p:cNvSpPr/>
              <p:nvPr/>
            </p:nvSpPr>
            <p:spPr>
              <a:xfrm>
                <a:off x="1372430" y="1234880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b="1" dirty="0">
                    <a:solidFill>
                      <a:schemeClr val="tx1"/>
                    </a:solidFill>
                  </a:rPr>
                  <a:t>Introduction</a:t>
                </a:r>
                <a:r>
                  <a:rPr lang="en-US" dirty="0">
                    <a:solidFill>
                      <a:schemeClr val="tx1"/>
                    </a:solidFill>
                  </a:rPr>
                  <a:t>: </a:t>
                </a:r>
                <a:r>
                  <a:rPr lang="en-US" dirty="0" err="1">
                    <a:solidFill>
                      <a:schemeClr val="tx1"/>
                    </a:solidFill>
                  </a:rPr>
                  <a:t>Auctism</a:t>
                </a:r>
                <a:r>
                  <a:rPr lang="en-US" dirty="0">
                    <a:solidFill>
                      <a:schemeClr val="tx1"/>
                    </a:solidFill>
                  </a:rPr>
                  <a:t> is an online auction platform designed to facilitate seamless and interactive bidding. It enables users to participate in auctions, place real-time bids, and engage in a secure and transparent auctioning process.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7A0F124-FCC7-043A-F32C-33314AB146BD}"/>
                  </a:ext>
                </a:extLst>
              </p:cNvPr>
              <p:cNvSpPr/>
              <p:nvPr/>
            </p:nvSpPr>
            <p:spPr>
              <a:xfrm>
                <a:off x="712031" y="1234880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/>
                  <a:t>1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37AEA5F-38C7-2EAC-B55A-A52C642C7997}"/>
                </a:ext>
              </a:extLst>
            </p:cNvPr>
            <p:cNvGrpSpPr/>
            <p:nvPr/>
          </p:nvGrpSpPr>
          <p:grpSpPr>
            <a:xfrm>
              <a:off x="712031" y="2128260"/>
              <a:ext cx="7719937" cy="643467"/>
              <a:chOff x="712031" y="1974905"/>
              <a:chExt cx="7719937" cy="64346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0874972-970E-AB20-28FF-DE51D45409C5}"/>
                  </a:ext>
                </a:extLst>
              </p:cNvPr>
              <p:cNvSpPr/>
              <p:nvPr/>
            </p:nvSpPr>
            <p:spPr>
              <a:xfrm>
                <a:off x="1372430" y="1974905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b="1" dirty="0">
                    <a:solidFill>
                      <a:schemeClr val="tx1"/>
                    </a:solidFill>
                  </a:rPr>
                  <a:t>Key Features</a:t>
                </a:r>
                <a:r>
                  <a:rPr lang="en-US" dirty="0">
                    <a:solidFill>
                      <a:schemeClr val="tx1"/>
                    </a:solidFill>
                  </a:rPr>
                  <a:t>: The platform includes secure user authentication, auction registration, real-time bidding with WebSocket integration, a countdown timer for auction status, an interactive image gallery, and dark mode support for enhanced user experience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A7560D0E-33BB-8564-4F1A-5B42E2343E74}"/>
                  </a:ext>
                </a:extLst>
              </p:cNvPr>
              <p:cNvSpPr/>
              <p:nvPr/>
            </p:nvSpPr>
            <p:spPr>
              <a:xfrm>
                <a:off x="712031" y="1974905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2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6049283-7CB4-2083-CE02-53D7ACA583B3}"/>
                </a:ext>
              </a:extLst>
            </p:cNvPr>
            <p:cNvGrpSpPr/>
            <p:nvPr/>
          </p:nvGrpSpPr>
          <p:grpSpPr>
            <a:xfrm>
              <a:off x="712031" y="3021640"/>
              <a:ext cx="7719937" cy="643467"/>
              <a:chOff x="712031" y="2737676"/>
              <a:chExt cx="7719937" cy="643467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89435FA-EFC7-1B3A-6F80-B45135BCF4A8}"/>
                  </a:ext>
                </a:extLst>
              </p:cNvPr>
              <p:cNvSpPr/>
              <p:nvPr/>
            </p:nvSpPr>
            <p:spPr>
              <a:xfrm>
                <a:off x="1372430" y="2737676"/>
                <a:ext cx="7059538" cy="6434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2700"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IN" b="1" dirty="0">
                    <a:solidFill>
                      <a:schemeClr val="tx1"/>
                    </a:solidFill>
                  </a:rPr>
                  <a:t>Technology Stack</a:t>
                </a:r>
                <a:r>
                  <a:rPr lang="en-IN" dirty="0">
                    <a:solidFill>
                      <a:schemeClr val="tx1"/>
                    </a:solidFill>
                  </a:rPr>
                  <a:t>: Built using the </a:t>
                </a:r>
                <a:r>
                  <a:rPr lang="en-IN" b="1" dirty="0">
                    <a:solidFill>
                      <a:schemeClr val="tx1"/>
                    </a:solidFill>
                  </a:rPr>
                  <a:t>MERN stack</a:t>
                </a:r>
                <a:r>
                  <a:rPr lang="en-IN" dirty="0">
                    <a:solidFill>
                      <a:schemeClr val="tx1"/>
                    </a:solidFill>
                  </a:rPr>
                  <a:t> (MongoDB, Express.js, React.js, Node.js), </a:t>
                </a:r>
                <a:r>
                  <a:rPr lang="en-IN" dirty="0" err="1">
                    <a:solidFill>
                      <a:schemeClr val="tx1"/>
                    </a:solidFill>
                  </a:rPr>
                  <a:t>Auctism</a:t>
                </a:r>
                <a:r>
                  <a:rPr lang="en-IN" dirty="0">
                    <a:solidFill>
                      <a:schemeClr val="tx1"/>
                    </a:solidFill>
                  </a:rPr>
                  <a:t> incorporates </a:t>
                </a:r>
                <a:r>
                  <a:rPr lang="en-IN" dirty="0" err="1">
                    <a:solidFill>
                      <a:schemeClr val="tx1"/>
                    </a:solidFill>
                  </a:rPr>
                  <a:t>WebSockets</a:t>
                </a:r>
                <a:r>
                  <a:rPr lang="en-IN" dirty="0">
                    <a:solidFill>
                      <a:schemeClr val="tx1"/>
                    </a:solidFill>
                  </a:rPr>
                  <a:t> for live bid updates, AWS S3 for image storage, and JWT-based authentication for security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9A3D3CC1-3E19-CE2E-3B8B-3365B8B567CE}"/>
                  </a:ext>
                </a:extLst>
              </p:cNvPr>
              <p:cNvSpPr/>
              <p:nvPr/>
            </p:nvSpPr>
            <p:spPr>
              <a:xfrm>
                <a:off x="712031" y="2737676"/>
                <a:ext cx="677333" cy="643467"/>
              </a:xfrm>
              <a:prstGeom prst="roundRect">
                <a:avLst/>
              </a:prstGeom>
              <a:solidFill>
                <a:schemeClr val="accent5">
                  <a:lumMod val="75000"/>
                </a:schemeClr>
              </a:solidFill>
              <a:ln w="12700">
                <a:solidFill>
                  <a:srgbClr val="00717D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3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1242A9F-48C4-1D0E-E275-B12238388CD4}"/>
                </a:ext>
              </a:extLst>
            </p:cNvPr>
            <p:cNvGrpSpPr/>
            <p:nvPr/>
          </p:nvGrpSpPr>
          <p:grpSpPr>
            <a:xfrm>
              <a:off x="712031" y="3915021"/>
              <a:ext cx="7719937" cy="643467"/>
              <a:chOff x="712031" y="3477701"/>
              <a:chExt cx="7719937" cy="64346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0E1A962-5B8D-A408-D117-8F43055D9FCC}"/>
                  </a:ext>
                </a:extLst>
              </p:cNvPr>
              <p:cNvSpPr/>
              <p:nvPr/>
            </p:nvSpPr>
            <p:spPr>
              <a:xfrm>
                <a:off x="1372430" y="3477701"/>
                <a:ext cx="7059538" cy="643466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 w="12700">
                <a:solidFill>
                  <a:schemeClr val="bg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marL="91440" algn="just"/>
                <a:r>
                  <a:rPr lang="en-US" b="1" dirty="0">
                    <a:solidFill>
                      <a:schemeClr val="tx1"/>
                    </a:solidFill>
                  </a:rPr>
                  <a:t>Objective</a:t>
                </a:r>
                <a:r>
                  <a:rPr lang="en-US" dirty="0">
                    <a:solidFill>
                      <a:schemeClr val="tx1"/>
                    </a:solidFill>
                  </a:rPr>
                  <a:t>: The project aims to enhance digital auction systems by integrating modern web technologies, real-time functionalities, and a user-friendly interface, ensuring a smooth and secure auction experience.</a:t>
                </a:r>
                <a:endParaRPr lang="en-US" sz="1400" dirty="0">
                  <a:solidFill>
                    <a:schemeClr val="tx1"/>
                  </a:solidFill>
                  <a:latin typeface="+mj-lt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A3666D9-36DA-372B-D0E2-7F7A22FBF3A6}"/>
                  </a:ext>
                </a:extLst>
              </p:cNvPr>
              <p:cNvSpPr/>
              <p:nvPr/>
            </p:nvSpPr>
            <p:spPr>
              <a:xfrm>
                <a:off x="712031" y="3477701"/>
                <a:ext cx="677333" cy="643467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chemeClr val="lt1"/>
                    </a:solidFill>
                    <a:latin typeface="+mn-lt"/>
                    <a:ea typeface="+mn-ea"/>
                    <a:cs typeface="+mn-cs"/>
                    <a:sym typeface="Arial"/>
                  </a:defRPr>
                </a:lvl9pPr>
              </a:lstStyle>
              <a:p>
                <a:pPr algn="ctr"/>
                <a:r>
                  <a:rPr lang="en-US" dirty="0"/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5522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091B843F-6928-3290-2287-5FA1F531B685}"/>
              </a:ext>
            </a:extLst>
          </p:cNvPr>
          <p:cNvSpPr txBox="1"/>
          <p:nvPr/>
        </p:nvSpPr>
        <p:spPr>
          <a:xfrm>
            <a:off x="142495" y="1284891"/>
            <a:ext cx="3065123" cy="6258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endParaRPr lang="en-IN" dirty="0">
              <a:latin typeface="+mn-lt"/>
            </a:endParaRPr>
          </a:p>
          <a:p>
            <a:pPr>
              <a:spcAft>
                <a:spcPts val="800"/>
              </a:spcAft>
            </a:pPr>
            <a:endParaRPr lang="en-IN" dirty="0"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7AFAD5-578C-DC2D-F127-90FF4287354D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Problem Statement</a:t>
            </a:r>
            <a:endParaRPr lang="en-IN" sz="1600" dirty="0">
              <a:solidFill>
                <a:srgbClr val="213163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28E85CD-DF89-87DD-6181-DCDD73B5625F}"/>
              </a:ext>
            </a:extLst>
          </p:cNvPr>
          <p:cNvGrpSpPr/>
          <p:nvPr/>
        </p:nvGrpSpPr>
        <p:grpSpPr>
          <a:xfrm>
            <a:off x="5699883" y="1288468"/>
            <a:ext cx="3189304" cy="2766856"/>
            <a:chOff x="4578211" y="760307"/>
            <a:chExt cx="4510006" cy="3741355"/>
          </a:xfrm>
        </p:grpSpPr>
        <p:pic>
          <p:nvPicPr>
            <p:cNvPr id="4" name="Picture 3" descr="A purple question mark with gears&#10;&#10;Description automatically generated">
              <a:extLst>
                <a:ext uri="{FF2B5EF4-FFF2-40B4-BE49-F238E27FC236}">
                  <a16:creationId xmlns:a16="http://schemas.microsoft.com/office/drawing/2014/main" id="{044B050F-754C-A956-97C8-EFB6B19AB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111" t="10028" r="10940" b="11567"/>
            <a:stretch/>
          </p:blipFill>
          <p:spPr>
            <a:xfrm>
              <a:off x="5486396" y="760307"/>
              <a:ext cx="3601821" cy="3622886"/>
            </a:xfrm>
            <a:prstGeom prst="rect">
              <a:avLst/>
            </a:prstGeom>
          </p:spPr>
        </p:pic>
        <p:pic>
          <p:nvPicPr>
            <p:cNvPr id="5" name="Picture 4" descr="Businessman with clipboard">
              <a:extLst>
                <a:ext uri="{FF2B5EF4-FFF2-40B4-BE49-F238E27FC236}">
                  <a16:creationId xmlns:a16="http://schemas.microsoft.com/office/drawing/2014/main" id="{82A80360-DC75-55F1-A1A2-BDCADC404B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46"/>
            <a:stretch/>
          </p:blipFill>
          <p:spPr>
            <a:xfrm>
              <a:off x="4578211" y="2188308"/>
              <a:ext cx="2340981" cy="2313354"/>
            </a:xfrm>
            <a:prstGeom prst="rect">
              <a:avLst/>
            </a:prstGeom>
          </p:spPr>
        </p:pic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773517F8-D4AF-D45A-09DC-6A86D8DB9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43" y="983617"/>
            <a:ext cx="5734373" cy="3936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Delayed Bid Updates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Slow refresh rates in traditional auction platforms cause users to miss timely bidding opportunities, impacting competitiveness.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Security Vulnerabilities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Inadequate authentication measures expose systems to fraud, risking user data and platform integrity.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Inefficient Auction Management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Current systems often lack seamless auction registration, real-time bid tracking, and effective lifecycle management, leading to operational inefficiencies.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Low User Engagement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absence of dynamic features such as live countdowns and interactive image galleries reduces user participation and satisfaction.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Limited Scalability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Many platforms are unable to handle a surge of simultaneous users and bid transactions, resulting in performance bottlenecks.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Poor System Responsiveness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Inconsistent data synchronization and lag in real-time updates detract from the seamless auction experience users expect.</a:t>
            </a:r>
          </a:p>
        </p:txBody>
      </p:sp>
    </p:spTree>
    <p:extLst>
      <p:ext uri="{BB962C8B-B14F-4D97-AF65-F5344CB8AC3E}">
        <p14:creationId xmlns:p14="http://schemas.microsoft.com/office/powerpoint/2010/main" val="2746043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D5078D-F8F7-912B-4E9C-BED71500ACC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Project Overview</a:t>
            </a:r>
            <a:endParaRPr lang="en-IN" sz="1600" dirty="0">
              <a:solidFill>
                <a:srgbClr val="213163"/>
              </a:solidFill>
            </a:endParaRPr>
          </a:p>
        </p:txBody>
      </p:sp>
      <p:pic>
        <p:nvPicPr>
          <p:cNvPr id="5" name="Picture 4" descr="Person writing on whiteboard">
            <a:extLst>
              <a:ext uri="{FF2B5EF4-FFF2-40B4-BE49-F238E27FC236}">
                <a16:creationId xmlns:a16="http://schemas.microsoft.com/office/drawing/2014/main" id="{6858EAD1-D312-BBBA-4C50-43B9E76BB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113D37AF-4085-BFFB-6F4D-202514C5AA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56312"/>
            <a:ext cx="5439905" cy="393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Dedicated Online Auction Platform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Auctism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is designed solely for conducting online auctions, enabling users to bid on products in a competitive and transparent environment.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MERN Stack Implementation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Developed with MongoDB, Express.js, React.js, and Node.js, the project ensures a modern, scalable, and maintainable web application architecture.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Bidding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Utilizing WebSocket technology, the platform provides live bid updates, allowing for instantaneous feedback and dynamic auction participation.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User Interface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application features an engaging UI with an interactive image gallery and a live countdown timer to highlight auction timings and maintain user excitement.</a:t>
            </a:r>
          </a:p>
        </p:txBody>
      </p:sp>
    </p:spTree>
    <p:extLst>
      <p:ext uri="{BB962C8B-B14F-4D97-AF65-F5344CB8AC3E}">
        <p14:creationId xmlns:p14="http://schemas.microsoft.com/office/powerpoint/2010/main" val="2975191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erson writing on whiteboard">
            <a:extLst>
              <a:ext uri="{FF2B5EF4-FFF2-40B4-BE49-F238E27FC236}">
                <a16:creationId xmlns:a16="http://schemas.microsoft.com/office/drawing/2014/main" id="{7E8426A1-499C-8681-5199-EA0905633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"/>
          <a:stretch/>
        </p:blipFill>
        <p:spPr>
          <a:xfrm>
            <a:off x="5419077" y="1360299"/>
            <a:ext cx="3453703" cy="27471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A0456-41E8-54A9-3414-0F42C5457724}"/>
              </a:ext>
            </a:extLst>
          </p:cNvPr>
          <p:cNvSpPr txBox="1"/>
          <p:nvPr/>
        </p:nvSpPr>
        <p:spPr>
          <a:xfrm>
            <a:off x="0" y="617022"/>
            <a:ext cx="5463153" cy="4253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 and Access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Implementing robust user authentication methods, including JWT-based access control, ensures that only authorized users participate in auctions.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Comprehensive Auction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From registration to bid tracking and auction closure,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Auctism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streamlines the entire auction process.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Compliance and Transaction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The platform mandates user agreement to terms and conditions before participation and integrates secure payment processing to protect all transactions.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Optimized User Experience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Every aspect of the project is tailored to offer a smooth, responsive, and engaging experience, directly addressing common challenges faced in traditional online auction systems.</a:t>
            </a:r>
          </a:p>
        </p:txBody>
      </p:sp>
    </p:spTree>
    <p:extLst>
      <p:ext uri="{BB962C8B-B14F-4D97-AF65-F5344CB8AC3E}">
        <p14:creationId xmlns:p14="http://schemas.microsoft.com/office/powerpoint/2010/main" val="340165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61A928-5A2D-C5DF-2F01-079C34A75432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Proposed Solution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E374C65-0ACA-EE38-C90B-873945155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930359"/>
            <a:ext cx="8991600" cy="4213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Real-Time Bidding Integration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Incorporate WebSocket technology to enable live bid updates so that all participants see bid changes as they occur without delay.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MERN Stack Implementation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Develop the application using MongoDB for efficient data storage, Express.js and Node.js for backend services, and React.js to create a responsive, dynamic frontend.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Secure Authentication and Authorization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Implement JWT-based authentication to verify user identities and control access, ensuring that only registered and authorized users can participate in the auctions.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Interactive and Informative User Interface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Design an engaging UI that includes an interactive image gallery for product display and live countdown timers to clearly indicate auction start and end times.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Streamlined Auction Management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Provide a complete auction workflow that covers user registration, auction creation, bid submission, and auction closure—all within a single, cohesive system.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1200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6CA3F3-3D59-0BCC-5AFC-FB31E62203CC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Technology used</a:t>
            </a:r>
            <a:endParaRPr lang="en-IN" sz="1600" dirty="0">
              <a:solidFill>
                <a:srgbClr val="213163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7F044A2-0C7F-22B9-CE70-63E41ECD82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41" y="1157797"/>
            <a:ext cx="8627165" cy="2637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MongoDB: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NoSQL database for storing auction data and user profiles.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Express.js &amp; Node.js: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Backend framework handling API requests and business logic.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React.js: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Frontend library for a dynamic and responsive user interface.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WebSocket: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Enables real-time communication for live bid updates.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JWT-Based Authentication: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Secures user sessions and access control.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Google Authentication: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Provides an alternative secure login method.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AWS S3 Bucket: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Manages secure storage and retrieval of auction images. </a:t>
            </a: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71305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94080DE-03F5-1FE4-A922-15490146EBB6}"/>
              </a:ext>
            </a:extLst>
          </p:cNvPr>
          <p:cNvSpPr txBox="1"/>
          <p:nvPr/>
        </p:nvSpPr>
        <p:spPr>
          <a:xfrm>
            <a:off x="143933" y="683683"/>
            <a:ext cx="44280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213163"/>
                </a:solidFill>
              </a:rPr>
              <a:t>Modelling &amp; Result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02BA6-F73C-16E1-5883-16558649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2" y="977606"/>
            <a:ext cx="4664991" cy="26240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4427A6-1FDD-D7BF-4CCB-9C0B3A8AAFF8}"/>
              </a:ext>
            </a:extLst>
          </p:cNvPr>
          <p:cNvSpPr txBox="1"/>
          <p:nvPr/>
        </p:nvSpPr>
        <p:spPr>
          <a:xfrm>
            <a:off x="5234785" y="3622492"/>
            <a:ext cx="3909215" cy="1021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Fig 2: Signup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This screenshot shows the signup page where new users register for the platform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DEA865-AF21-02BA-CF32-A89AF0705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6240" y="962110"/>
            <a:ext cx="4297008" cy="261799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A28143-453B-B524-00F6-B5C28C6ED159}"/>
              </a:ext>
            </a:extLst>
          </p:cNvPr>
          <p:cNvSpPr txBox="1"/>
          <p:nvPr/>
        </p:nvSpPr>
        <p:spPr>
          <a:xfrm>
            <a:off x="396856" y="3556346"/>
            <a:ext cx="4175143" cy="1345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None/>
            </a:pPr>
            <a:r>
              <a:rPr lang="en-US" b="1" dirty="0"/>
              <a:t>Fig 1: Default Dashboard</a:t>
            </a:r>
            <a:endParaRPr lang="en-US" dirty="0"/>
          </a:p>
          <a:p>
            <a:pPr algn="just">
              <a:lnSpc>
                <a:spcPct val="150000"/>
              </a:lnSpc>
            </a:pPr>
            <a:r>
              <a:rPr lang="en-US" dirty="0"/>
              <a:t>This screenshot shows the default dashboard where users view ongoing auctions. The navigation bar provides login and signup options.</a:t>
            </a:r>
          </a:p>
        </p:txBody>
      </p:sp>
    </p:spTree>
    <p:extLst>
      <p:ext uri="{BB962C8B-B14F-4D97-AF65-F5344CB8AC3E}">
        <p14:creationId xmlns:p14="http://schemas.microsoft.com/office/powerpoint/2010/main" val="31047661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1872188ABCFC48BECA6C87E8AC3285" ma:contentTypeVersion="15" ma:contentTypeDescription="Create a new document." ma:contentTypeScope="" ma:versionID="7670618c03e54fbae4a17ecb2d0ed10f">
  <xsd:schema xmlns:xsd="http://www.w3.org/2001/XMLSchema" xmlns:xs="http://www.w3.org/2001/XMLSchema" xmlns:p="http://schemas.microsoft.com/office/2006/metadata/properties" xmlns:ns3="9162bd5b-4ed9-4da3-b376-05204580ba3f" xmlns:ns4="c0fa2617-96bd-425d-8578-e93563fe37c5" targetNamespace="http://schemas.microsoft.com/office/2006/metadata/properties" ma:root="true" ma:fieldsID="3d63de1c5a217044e31e0c8b260d3d71" ns3:_="" ns4:_="">
    <xsd:import namespace="9162bd5b-4ed9-4da3-b376-05204580ba3f"/>
    <xsd:import namespace="c0fa2617-96bd-425d-8578-e93563fe37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2bd5b-4ed9-4da3-b376-05204580ba3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a2617-96bd-425d-8578-e93563fe37c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162bd5b-4ed9-4da3-b376-05204580ba3f" xsi:nil="true"/>
  </documentManagement>
</p:properties>
</file>

<file path=customXml/itemProps1.xml><?xml version="1.0" encoding="utf-8"?>
<ds:datastoreItem xmlns:ds="http://schemas.openxmlformats.org/officeDocument/2006/customXml" ds:itemID="{7D9E5D5E-A365-4A49-8140-C8CC82A61608}">
  <ds:schemaRefs>
    <ds:schemaRef ds:uri="9162bd5b-4ed9-4da3-b376-05204580ba3f"/>
    <ds:schemaRef ds:uri="c0fa2617-96bd-425d-8578-e93563fe37c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706AB80-2608-47D7-8AC8-FA6BC8A9B2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6559A34-456E-49A1-8157-9E3D18BFAD36}">
  <ds:schemaRefs>
    <ds:schemaRef ds:uri="9162bd5b-4ed9-4da3-b376-05204580ba3f"/>
    <ds:schemaRef ds:uri="c0fa2617-96bd-425d-8578-e93563fe37c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2962</TotalTime>
  <Words>1261</Words>
  <Application>Microsoft Office PowerPoint</Application>
  <PresentationFormat>On-screen Show (16:9)</PresentationFormat>
  <Paragraphs>102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Times New Roman</vt:lpstr>
      <vt:lpstr>Simple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Moinudeen Syed</dc:creator>
  <cp:lastModifiedBy>parne manohar reddy</cp:lastModifiedBy>
  <cp:revision>56</cp:revision>
  <dcterms:modified xsi:type="dcterms:W3CDTF">2025-03-09T09:05:52Z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0x0101000F1872188ABCFC48BECA6C87E8AC3285</vt:lpwstr>
  </property>
  <property fmtid="{D5CDD505-2E9C-101B-9397-08002B2CF9AE}" pid="3" name="NXPowerLiteLastOptimized">
    <vt:lpwstr>1434197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S10.2.0</vt:lpwstr>
  </property>
</Properties>
</file>